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7" r:id="rId5"/>
    <p:sldId id="272" r:id="rId6"/>
    <p:sldId id="268" r:id="rId7"/>
    <p:sldId id="258" r:id="rId8"/>
    <p:sldId id="263" r:id="rId9"/>
    <p:sldId id="264" r:id="rId10"/>
    <p:sldId id="259" r:id="rId11"/>
    <p:sldId id="270" r:id="rId12"/>
    <p:sldId id="271" r:id="rId13"/>
    <p:sldId id="260" r:id="rId14"/>
    <p:sldId id="261" r:id="rId15"/>
    <p:sldId id="266" r:id="rId16"/>
    <p:sldId id="274" r:id="rId1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seo.edu/~simon/bio105/class/guide1610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geneseo.edu/~simon/bio105/class/guide1610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icola_Perscheid_-_Ernst_Haeckel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aeckel_Diatomea.jp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en.wikipedia.org/wiki/File:Haeckel_Siphoneae.jpg" TargetMode="Externa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biologycorner.com/bio1/notes_plantlikeprotist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ckfish_around_kelp_Monterey_Bay_Aquarium.jp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://www.nuestromar.org/noticias/categorias/08-04-14/uicn-lanza-una-aplicaci-n-m-viles-especies-invasoras-en-reas-marinas-protegidas-mediterr-neo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journal.frontiersin.org/article/10.3389/fbioe.2015.00053/full" TargetMode="External"/><Relationship Id="rId7" Type="http://schemas.openxmlformats.org/officeDocument/2006/relationships/hyperlink" Target="https://en.wikipedia.org/wiki/Coccolithophor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en.wikipedia.org/wiki/Volvox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disjointedthinking.jeffhughes.ca/2010/12/contesting-christianity-young-earth-creationis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aroundtown.blogspot.com/2011_01_01_archiv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FDC4-EDFE-4ADC-AD26-05566CC49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Kelp I’m Pressed!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37F21-4A28-45AD-B26F-1BB5D414C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Examining algal evolution through art</a:t>
            </a:r>
          </a:p>
        </p:txBody>
      </p:sp>
    </p:spTree>
    <p:extLst>
      <p:ext uri="{BB962C8B-B14F-4D97-AF65-F5344CB8AC3E}">
        <p14:creationId xmlns:p14="http://schemas.microsoft.com/office/powerpoint/2010/main" val="26831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48B9-1D98-403B-9C04-65269824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Algal Evolutionary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3CBF-454A-415A-A8E3-74E11EA76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Algae have evolved through a process known as endosymbiosis </a:t>
            </a:r>
          </a:p>
          <a:p>
            <a:pPr lvl="1"/>
            <a:r>
              <a:rPr lang="en-US" dirty="0"/>
              <a:t>Three different processes </a:t>
            </a:r>
          </a:p>
          <a:p>
            <a:pPr lvl="2"/>
            <a:r>
              <a:rPr lang="en-US" dirty="0"/>
              <a:t>Primary endosymbiosis – heterotrophic eukaryotic cell engulfs a photosynthetic cyanobacterium</a:t>
            </a:r>
          </a:p>
          <a:p>
            <a:pPr lvl="3"/>
            <a:r>
              <a:rPr lang="en-US" dirty="0"/>
              <a:t>Produces:  Chlorophyta, Rhodophyta, and Glaucophyta </a:t>
            </a:r>
          </a:p>
          <a:p>
            <a:pPr lvl="2"/>
            <a:r>
              <a:rPr lang="en-US" dirty="0"/>
              <a:t>Secondary endosymbiosis – heterotrophic eukaryotic cell engulfs  red algal cell</a:t>
            </a:r>
          </a:p>
          <a:p>
            <a:pPr lvl="3"/>
            <a:r>
              <a:rPr lang="en-US" dirty="0"/>
              <a:t>Produces: diatoms, kelps, euglenoids, cryptomonads, haptophytes, </a:t>
            </a:r>
            <a:r>
              <a:rPr lang="en-US" dirty="0" err="1"/>
              <a:t>chlorarachniophytes</a:t>
            </a:r>
            <a:r>
              <a:rPr lang="en-US" dirty="0"/>
              <a:t>, and some dinoflagellates </a:t>
            </a:r>
          </a:p>
          <a:p>
            <a:pPr lvl="2"/>
            <a:r>
              <a:rPr lang="en-US" dirty="0"/>
              <a:t>Tertiary endosymbiosis – dinoflagellate engulfs a cell produced by secondary endosymbiosis </a:t>
            </a:r>
          </a:p>
          <a:p>
            <a:pPr lvl="3"/>
            <a:r>
              <a:rPr lang="en-US" dirty="0"/>
              <a:t>Produces other dinoflagellates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AB135-AA35-4EAE-80C7-43BE4CEC1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073"/>
          <a:stretch/>
        </p:blipFill>
        <p:spPr>
          <a:xfrm>
            <a:off x="3544671" y="191863"/>
            <a:ext cx="5029302" cy="578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D327AB-718B-44E8-AC1C-9259A403538B}"/>
              </a:ext>
            </a:extLst>
          </p:cNvPr>
          <p:cNvSpPr txBox="1"/>
          <p:nvPr/>
        </p:nvSpPr>
        <p:spPr>
          <a:xfrm>
            <a:off x="8573973" y="5878741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/>
              </a:rPr>
              <a:t>This Photo </a:t>
            </a:r>
            <a:r>
              <a:rPr lang="en-US" sz="700" dirty="0">
                <a:solidFill>
                  <a:srgbClr val="FFFFFF"/>
                </a:solidFill>
              </a:rPr>
              <a:t>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8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1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12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5" name="Straight Connector 12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24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47" name="Rectangle 126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28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itle 85">
            <a:extLst>
              <a:ext uri="{FF2B5EF4-FFF2-40B4-BE49-F238E27FC236}">
                <a16:creationId xmlns:a16="http://schemas.microsoft.com/office/drawing/2014/main" id="{142E7323-D1D8-4057-8D37-568A8ACA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sp>
        <p:nvSpPr>
          <p:cNvPr id="149" name="Rectangle 130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FBC546F5-C1B1-4705-B1D6-12675F0E0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0" y="2015732"/>
            <a:ext cx="55503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i="1" dirty="0"/>
              <a:t>What is being depicted by this figure?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i="1" dirty="0"/>
              <a:t>How do we know that the cell from 200 million years ago is a diatom?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50" name="Group 132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51" name="Rectangle 133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34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1" name="Picture Placeholder 90">
            <a:extLst>
              <a:ext uri="{FF2B5EF4-FFF2-40B4-BE49-F238E27FC236}">
                <a16:creationId xmlns:a16="http://schemas.microsoft.com/office/drawing/2014/main" id="{E92FC827-8773-4488-A642-2DE0C38260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5664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153" name="Picture 136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4" name="Straight Connector 138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16A3A69-D8FD-496F-80C8-DA1BAB0501B5}"/>
              </a:ext>
            </a:extLst>
          </p:cNvPr>
          <p:cNvSpPr txBox="1"/>
          <p:nvPr/>
        </p:nvSpPr>
        <p:spPr>
          <a:xfrm>
            <a:off x="8228083" y="5047227"/>
            <a:ext cx="25731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/>
              </a:rPr>
              <a:t>This Photo </a:t>
            </a:r>
            <a:r>
              <a:rPr lang="en-US" sz="700" dirty="0">
                <a:solidFill>
                  <a:srgbClr val="FFFFFF"/>
                </a:solidFill>
              </a:rPr>
              <a:t>by Dr. Sarah Ruffell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5BF3-8BFF-40AB-9239-6D9750F2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Algal Evolution and 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428C5-BDE7-4FEE-BE8D-E74D33BBA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Examining the work of Ernst Haeckel</a:t>
            </a:r>
          </a:p>
        </p:txBody>
      </p:sp>
    </p:spTree>
    <p:extLst>
      <p:ext uri="{BB962C8B-B14F-4D97-AF65-F5344CB8AC3E}">
        <p14:creationId xmlns:p14="http://schemas.microsoft.com/office/powerpoint/2010/main" val="4162019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6DCB286F-F963-4014-BAA0-E60BECDE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Ernst Haeckel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E08F6F4-3A42-422A-8029-E2B75630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dirty="0"/>
              <a:t>Published a book entitled </a:t>
            </a:r>
            <a:r>
              <a:rPr lang="en-US" i="1" dirty="0"/>
              <a:t>Art Forms in Nature</a:t>
            </a:r>
          </a:p>
          <a:p>
            <a:r>
              <a:rPr lang="en-US" dirty="0"/>
              <a:t>Inspired by Darwin’s </a:t>
            </a:r>
            <a:r>
              <a:rPr lang="en-US" i="1" dirty="0"/>
              <a:t>Origin of Species</a:t>
            </a:r>
          </a:p>
          <a:p>
            <a:r>
              <a:rPr lang="en-US" dirty="0"/>
              <a:t>Bridged the gap between art and science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B6A4E0BD-B808-4810-BC37-A3818D6A0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826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0B1F18-BC9D-49FC-A7DF-9FBE3D9668F7}"/>
              </a:ext>
            </a:extLst>
          </p:cNvPr>
          <p:cNvSpPr txBox="1"/>
          <p:nvPr/>
        </p:nvSpPr>
        <p:spPr>
          <a:xfrm>
            <a:off x="8494620" y="4782462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Nicola_Perscheid_-_Ernst_Haeckel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2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DB11B611-1B79-4ABC-8D72-4DC85A2A5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9447CC7-2393-417B-A420-7853BF787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3523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49954531-3F27-4E48-83B1-1123C5BA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C62EB89B-4637-462B-A9D6-F841CD6C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525184" cy="3450613"/>
          </a:xfrm>
        </p:spPr>
        <p:txBody>
          <a:bodyPr>
            <a:normAutofit/>
          </a:bodyPr>
          <a:lstStyle/>
          <a:p>
            <a:r>
              <a:rPr lang="en-US" i="1" dirty="0"/>
              <a:t>How do Haeckel’s green algae and diatom prints explain algal evolution? </a:t>
            </a:r>
          </a:p>
          <a:p>
            <a:r>
              <a:rPr lang="en-US" i="1" dirty="0"/>
              <a:t>What are the similarities and differences between these prints?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C74BA31-6766-4A2B-9C20-5195543DD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635B37E-B8F5-4D8A-ADB2-572417C0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F36B717-38D8-434E-A5DF-D49C8F807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clock, indoor&#10;&#10;Description automatically generated">
            <a:extLst>
              <a:ext uri="{FF2B5EF4-FFF2-40B4-BE49-F238E27FC236}">
                <a16:creationId xmlns:a16="http://schemas.microsoft.com/office/drawing/2014/main" id="{67CCF46B-FBBF-4451-A3FE-8155BD55A2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36" r="8809" b="2"/>
          <a:stretch/>
        </p:blipFill>
        <p:spPr>
          <a:xfrm>
            <a:off x="6094411" y="1116346"/>
            <a:ext cx="2328669" cy="3865108"/>
          </a:xfrm>
          <a:prstGeom prst="rect">
            <a:avLst/>
          </a:prstGeom>
        </p:spPr>
      </p:pic>
      <p:pic>
        <p:nvPicPr>
          <p:cNvPr id="39" name="Content Placeholder 4">
            <a:extLst>
              <a:ext uri="{FF2B5EF4-FFF2-40B4-BE49-F238E27FC236}">
                <a16:creationId xmlns:a16="http://schemas.microsoft.com/office/drawing/2014/main" id="{24FD36BF-065A-4A6F-BA6F-38272BA299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332" r="8813" b="2"/>
          <a:stretch/>
        </p:blipFill>
        <p:spPr>
          <a:xfrm>
            <a:off x="8586806" y="1116345"/>
            <a:ext cx="2328670" cy="386510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724DFD3-2F3F-4857-946B-042FDED8F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B6E0628-52CF-4950-8D4E-43452026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D9EDF2-0205-4325-913E-874404FD3CB7}"/>
              </a:ext>
            </a:extLst>
          </p:cNvPr>
          <p:cNvSpPr txBox="1"/>
          <p:nvPr/>
        </p:nvSpPr>
        <p:spPr>
          <a:xfrm>
            <a:off x="6048317" y="5014583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en.wikipedia.org/wiki/File:Haeckel_Siphonea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70586-038D-44EF-AC7E-3CB78C337804}"/>
              </a:ext>
            </a:extLst>
          </p:cNvPr>
          <p:cNvSpPr txBox="1"/>
          <p:nvPr/>
        </p:nvSpPr>
        <p:spPr>
          <a:xfrm>
            <a:off x="8586806" y="5014583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commons.wikimedia.org/wiki/File:Haeckel_Diatomea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EA233-7A02-406E-A7DE-4E7181EB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6BE513-A321-44EC-A4D0-52F23CB79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3063002"/>
            <a:ext cx="6402241" cy="731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5E16F6-AC1C-4A4F-85F6-94BE03C07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8" y="2707164"/>
            <a:ext cx="6402241" cy="29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BAA48-5C9D-4475-AC76-89E4CD4E5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79" y="2060556"/>
            <a:ext cx="6402241" cy="4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9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5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5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Straight Connector 5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5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58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60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5E987-FE5A-4EE2-9744-8FFC9A38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What are Algae? </a:t>
            </a:r>
          </a:p>
        </p:txBody>
      </p:sp>
      <p:cxnSp>
        <p:nvCxnSpPr>
          <p:cNvPr id="80" name="Straight Connector 62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1" name="Group 64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82" name="Rectangle 65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ectangle 68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:a16="http://schemas.microsoft.com/office/drawing/2014/main" id="{0A4E1B09-BE0C-4D41-9079-EF7FA4E8D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68374" y="1116345"/>
            <a:ext cx="5582919" cy="3866172"/>
          </a:xfrm>
          <a:prstGeom prst="rect">
            <a:avLst/>
          </a:prstGeom>
        </p:spPr>
      </p:pic>
      <p:pic>
        <p:nvPicPr>
          <p:cNvPr id="85" name="Picture 70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56A304-35DE-4727-AE4E-A59FEB115D5A}"/>
              </a:ext>
            </a:extLst>
          </p:cNvPr>
          <p:cNvSpPr txBox="1"/>
          <p:nvPr/>
        </p:nvSpPr>
        <p:spPr>
          <a:xfrm>
            <a:off x="8096775" y="4782462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biologycorner.com/bio1/notes_plantlikeprotist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8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4552-4E6F-4479-9E36-44C87F82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F4D2-E116-4C4E-BC18-1037167A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Algae is a term that is used to describe photosynthetic protists </a:t>
            </a:r>
          </a:p>
          <a:p>
            <a:pPr lvl="1"/>
            <a:r>
              <a:rPr lang="en-US" dirty="0"/>
              <a:t>These organisms are found in all environments </a:t>
            </a:r>
          </a:p>
          <a:p>
            <a:pPr lvl="1"/>
            <a:r>
              <a:rPr lang="en-US" dirty="0"/>
              <a:t>Highly diverse but are simplistic in structure </a:t>
            </a:r>
          </a:p>
          <a:p>
            <a:r>
              <a:rPr lang="en-US" dirty="0"/>
              <a:t>Algae encompass six major phyla </a:t>
            </a:r>
          </a:p>
          <a:p>
            <a:pPr lvl="1"/>
            <a:r>
              <a:rPr lang="en-US" dirty="0"/>
              <a:t>Chlorophyta (green algae), Rhodophyta (red algae), Glaucophyta, Euglenophyta (euglena), </a:t>
            </a:r>
            <a:r>
              <a:rPr lang="en-US" dirty="0" err="1"/>
              <a:t>Chlorarachniophyta</a:t>
            </a:r>
            <a:r>
              <a:rPr lang="en-US" dirty="0"/>
              <a:t>, and </a:t>
            </a:r>
            <a:r>
              <a:rPr lang="en-US" dirty="0" err="1"/>
              <a:t>Chromophyta</a:t>
            </a:r>
            <a:r>
              <a:rPr lang="en-US" dirty="0"/>
              <a:t> (heterokonts, haptophytes, cryptomonads, and dinoflagellates)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0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F38CBB2-04B5-4ED2-92CA-ABA779049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ECE436-E5C5-4600-9DAE-6A66A788E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724118E-4866-479E-9B84-9DF2324C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en-US" dirty="0"/>
              <a:t>Macroalgae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1BF76C-52E4-494B-86F2-4CBAC20E3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C45E2-642B-410C-8266-BD9A5F410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/>
          </a:bodyPr>
          <a:lstStyle/>
          <a:p>
            <a:r>
              <a:rPr lang="en-US" dirty="0"/>
              <a:t>Macroalgae is a term that encompasses the organisms that are visible to the human eye</a:t>
            </a:r>
          </a:p>
          <a:p>
            <a:r>
              <a:rPr lang="en-US" dirty="0"/>
              <a:t>They lack true leaves, roots, stem, and flowers</a:t>
            </a:r>
          </a:p>
          <a:p>
            <a:r>
              <a:rPr lang="en-US" i="1" dirty="0"/>
              <a:t>What are some examples of macroalgae?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0703AE-95DE-4C43-8272-BB33A5AD4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F4B413-F360-4A9A-8F55-79C396170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29C2B7-6BA1-4DC0-8ED1-044AFBE47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Underwater view of a swimming pool&#10;&#10;Description automatically generated">
            <a:extLst>
              <a:ext uri="{FF2B5EF4-FFF2-40B4-BE49-F238E27FC236}">
                <a16:creationId xmlns:a16="http://schemas.microsoft.com/office/drawing/2014/main" id="{45CCD61E-945A-4C58-831F-60A245DBA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552" r="-4" b="31856"/>
          <a:stretch/>
        </p:blipFill>
        <p:spPr>
          <a:xfrm>
            <a:off x="8116373" y="1116344"/>
            <a:ext cx="2799103" cy="1850789"/>
          </a:xfrm>
          <a:prstGeom prst="rect">
            <a:avLst/>
          </a:prstGeom>
        </p:spPr>
      </p:pic>
      <p:pic>
        <p:nvPicPr>
          <p:cNvPr id="5" name="Picture 4" descr="Water next to the rock&#10;&#10;Description automatically generated">
            <a:extLst>
              <a:ext uri="{FF2B5EF4-FFF2-40B4-BE49-F238E27FC236}">
                <a16:creationId xmlns:a16="http://schemas.microsoft.com/office/drawing/2014/main" id="{4FF1EAA4-0B26-4E55-95A7-405F6B8656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943" r="3" b="3"/>
          <a:stretch/>
        </p:blipFill>
        <p:spPr>
          <a:xfrm>
            <a:off x="8116373" y="3131726"/>
            <a:ext cx="2799103" cy="18507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24E7C2-F39B-4280-9B81-F15BBD9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81DAA9-C4BA-4BB3-8F4B-3BC4B43E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FA7A22F-1C9F-43F9-94C8-48B13A5782FA}"/>
              </a:ext>
            </a:extLst>
          </p:cNvPr>
          <p:cNvSpPr txBox="1"/>
          <p:nvPr/>
        </p:nvSpPr>
        <p:spPr>
          <a:xfrm>
            <a:off x="8494620" y="4782461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nuestromar.org/noticias/categorias/08-04-14/uicn-lanza-una-aplicaci-n-m-viles-especies-invasoras-en-reas-marinas-protegidas-mediterr-ne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AE84F-51B4-4C47-810E-07B5F789E862}"/>
              </a:ext>
            </a:extLst>
          </p:cNvPr>
          <p:cNvSpPr txBox="1"/>
          <p:nvPr/>
        </p:nvSpPr>
        <p:spPr>
          <a:xfrm>
            <a:off x="8494621" y="2767078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pedia.org/wiki/File:Rockfish_around_kelp_Monterey_Bay_Aquarium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5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27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tangle 29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4" name="Content Placeholder 22">
            <a:extLst>
              <a:ext uri="{FF2B5EF4-FFF2-40B4-BE49-F238E27FC236}">
                <a16:creationId xmlns:a16="http://schemas.microsoft.com/office/drawing/2014/main" id="{594BE235-650F-431D-ADBA-A4DC042AE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i="1" dirty="0"/>
              <a:t>What are the following features?</a:t>
            </a:r>
          </a:p>
          <a:p>
            <a:pPr lvl="1"/>
            <a:r>
              <a:rPr lang="en-US" dirty="0"/>
              <a:t>Blades (leaf-like structure)</a:t>
            </a:r>
          </a:p>
          <a:p>
            <a:pPr lvl="1"/>
            <a:r>
              <a:rPr lang="en-US" dirty="0"/>
              <a:t>Frond (whole structure)</a:t>
            </a:r>
          </a:p>
          <a:p>
            <a:pPr lvl="1"/>
            <a:r>
              <a:rPr lang="en-US" dirty="0"/>
              <a:t>Gas Bladder</a:t>
            </a:r>
          </a:p>
          <a:p>
            <a:pPr lvl="1"/>
            <a:r>
              <a:rPr lang="en-US" dirty="0"/>
              <a:t>Stipe (stem-like structure)</a:t>
            </a:r>
          </a:p>
          <a:p>
            <a:pPr lvl="1"/>
            <a:r>
              <a:rPr lang="en-US" dirty="0"/>
              <a:t>Holdfast (root-like structure)</a:t>
            </a:r>
          </a:p>
        </p:txBody>
      </p:sp>
      <p:grpSp>
        <p:nvGrpSpPr>
          <p:cNvPr id="45" name="Group 31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46" name="Rectangle 32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35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Content Placeholder 4" descr="A close up of a flower&#10;&#10;Description automatically generated">
            <a:extLst>
              <a:ext uri="{FF2B5EF4-FFF2-40B4-BE49-F238E27FC236}">
                <a16:creationId xmlns:a16="http://schemas.microsoft.com/office/drawing/2014/main" id="{C8B35EBD-B9CA-41E8-8BB4-66A97EF66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393" y="1116345"/>
            <a:ext cx="2986617" cy="3866172"/>
          </a:xfrm>
          <a:prstGeom prst="rect">
            <a:avLst/>
          </a:prstGeom>
        </p:spPr>
      </p:pic>
      <p:pic>
        <p:nvPicPr>
          <p:cNvPr id="50" name="Picture 37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3CD6E8-2E43-4178-90E2-DD4723306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7C047F-7462-454D-B542-9FB83DD55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B909D7-191C-4C81-B687-CEAF7219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417" y="804520"/>
            <a:ext cx="2864819" cy="1049235"/>
          </a:xfrm>
        </p:spPr>
        <p:txBody>
          <a:bodyPr>
            <a:normAutofit/>
          </a:bodyPr>
          <a:lstStyle/>
          <a:p>
            <a:r>
              <a:rPr lang="en-US" dirty="0"/>
              <a:t>Microalgae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FE87A8-EEA8-4C5A-8567-3ED50A977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AC7332-35F9-4DA3-A5EB-C9312A893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594269-28AC-41E0-AB17-DD5A2252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83FFF6-8EB3-4136-A4C9-C670D0C14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9BEE78F-A169-48D3-BFAE-C710A2D95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5D5AD6-0AF6-4047-B6F5-832BBDB9E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70920" y="1272766"/>
            <a:ext cx="2383810" cy="1543516"/>
          </a:xfrm>
          <a:prstGeom prst="rect">
            <a:avLst/>
          </a:prstGeom>
        </p:spPr>
      </p:pic>
      <p:pic>
        <p:nvPicPr>
          <p:cNvPr id="8" name="Picture 7" descr="A picture containing green, light&#10;&#10;Description automatically generated">
            <a:extLst>
              <a:ext uri="{FF2B5EF4-FFF2-40B4-BE49-F238E27FC236}">
                <a16:creationId xmlns:a16="http://schemas.microsoft.com/office/drawing/2014/main" id="{E7775492-908D-4F79-B128-D111D8358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74551" y="3260532"/>
            <a:ext cx="2380097" cy="1588714"/>
          </a:xfrm>
          <a:prstGeom prst="rect">
            <a:avLst/>
          </a:prstGeom>
        </p:spPr>
      </p:pic>
      <p:pic>
        <p:nvPicPr>
          <p:cNvPr id="11" name="Picture 10" descr="A close up of a toy&#10;&#10;Description automatically generated">
            <a:extLst>
              <a:ext uri="{FF2B5EF4-FFF2-40B4-BE49-F238E27FC236}">
                <a16:creationId xmlns:a16="http://schemas.microsoft.com/office/drawing/2014/main" id="{E724F535-1CD9-476E-B4B9-8F5FDD1CA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22554" y="1192469"/>
            <a:ext cx="3712861" cy="37128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8BD3F-7FEB-4089-B8FE-85DAFAC1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9416" y="2015732"/>
            <a:ext cx="2864820" cy="32875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Term used to describe algae that are not visible without the use of a microscope </a:t>
            </a:r>
          </a:p>
          <a:p>
            <a:r>
              <a:rPr lang="en-US" dirty="0"/>
              <a:t>Some microalgae possess a silica wall while others contain chlorophylls and xanthophylls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CC4EA8-710C-48CF-9C68-94358C9F0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B96792-043D-454C-A15D-A447F92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1BAD48-B9F0-4E41-A926-EF2199EDF98C}"/>
              </a:ext>
            </a:extLst>
          </p:cNvPr>
          <p:cNvSpPr txBox="1"/>
          <p:nvPr/>
        </p:nvSpPr>
        <p:spPr>
          <a:xfrm>
            <a:off x="1363717" y="2616227"/>
            <a:ext cx="22910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journal.frontiersin.org/article/10.3389/fbioe.2015.00053/fu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AD063-93A5-434C-85A6-249B042FA459}"/>
              </a:ext>
            </a:extLst>
          </p:cNvPr>
          <p:cNvSpPr txBox="1"/>
          <p:nvPr/>
        </p:nvSpPr>
        <p:spPr>
          <a:xfrm>
            <a:off x="1236737" y="4832046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Volv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E51E9-D890-446F-BB52-D52AFF28ED73}"/>
              </a:ext>
            </a:extLst>
          </p:cNvPr>
          <p:cNvSpPr txBox="1"/>
          <p:nvPr/>
        </p:nvSpPr>
        <p:spPr>
          <a:xfrm>
            <a:off x="5114560" y="4705275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en.wikipedia.org/wiki/Coccolithopho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9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56B76-D9AA-4D50-9439-997C4E51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What is Evolution?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7284BB8-5E4A-485F-ADBD-973273A3D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4590" y="805583"/>
            <a:ext cx="3880084" cy="466076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F77D16-06B5-46B7-9BA3-2A7EDF283AEB}"/>
              </a:ext>
            </a:extLst>
          </p:cNvPr>
          <p:cNvSpPr txBox="1"/>
          <p:nvPr/>
        </p:nvSpPr>
        <p:spPr>
          <a:xfrm>
            <a:off x="8060156" y="526629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disjointedthinking.jeffhughes.ca/2010/12/contesting-christianity-young-earth-creationis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5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03E4-75B1-41B5-A8B9-3856AAA8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46C0-F418-4419-9490-F5C5C2A58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Evolution is defined as a heritable change in one or more characteristics of a population from one generation to the next. This process not only changes the morphologies and characteristics within populations but has the ability to create new species.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654626-4995-475D-BB28-32C10053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Charles Darwin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D71300-7003-4D5A-8F94-E105E652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dirty="0"/>
              <a:t>In 1859 Darwin published a book entitled </a:t>
            </a:r>
            <a:r>
              <a:rPr lang="en-US" i="1" dirty="0"/>
              <a:t>The Origin of Species </a:t>
            </a:r>
            <a:r>
              <a:rPr lang="en-US" dirty="0"/>
              <a:t>which backed his theory: that all existing species have evolved from pre-existing ones. </a:t>
            </a:r>
          </a:p>
          <a:p>
            <a:r>
              <a:rPr lang="en-US" i="1" dirty="0"/>
              <a:t>Name some of Darwin’s observations that support the theory of evolution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A941E0D-1632-4BC6-8EC7-79AD4D19C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601" r="10098" b="-2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638D12-BA9B-4119-9950-393242FBD352}"/>
              </a:ext>
            </a:extLst>
          </p:cNvPr>
          <p:cNvSpPr txBox="1"/>
          <p:nvPr/>
        </p:nvSpPr>
        <p:spPr>
          <a:xfrm>
            <a:off x="8294246" y="4782462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globalaroundtown.blogspot.com/2011_01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534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Kelp I’m Pressed!</vt:lpstr>
      <vt:lpstr>What are Algae? </vt:lpstr>
      <vt:lpstr>PowerPoint Presentation</vt:lpstr>
      <vt:lpstr>Macroalgae</vt:lpstr>
      <vt:lpstr>PowerPoint Presentation</vt:lpstr>
      <vt:lpstr>Microalgae</vt:lpstr>
      <vt:lpstr>What is Evolution?</vt:lpstr>
      <vt:lpstr>PowerPoint Presentation</vt:lpstr>
      <vt:lpstr>Charles Darwin </vt:lpstr>
      <vt:lpstr>Algal Evolutionary History</vt:lpstr>
      <vt:lpstr>PowerPoint Presentation</vt:lpstr>
      <vt:lpstr>PowerPoint Presentation</vt:lpstr>
      <vt:lpstr>Algal Evolution and Art</vt:lpstr>
      <vt:lpstr>Ernst Haeckel 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Kelp I’m Pressed!</dc:title>
  <dc:creator>Susan Wright</dc:creator>
  <cp:lastModifiedBy>McMahon, Karen</cp:lastModifiedBy>
  <cp:revision>5</cp:revision>
  <cp:lastPrinted>2019-09-10T20:13:14Z</cp:lastPrinted>
  <dcterms:created xsi:type="dcterms:W3CDTF">2019-09-10T19:35:55Z</dcterms:created>
  <dcterms:modified xsi:type="dcterms:W3CDTF">2019-12-18T21:00:58Z</dcterms:modified>
</cp:coreProperties>
</file>